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4" r:id="rId2"/>
    <p:sldId id="271" r:id="rId3"/>
    <p:sldId id="269" r:id="rId4"/>
    <p:sldId id="257" r:id="rId5"/>
    <p:sldId id="265" r:id="rId6"/>
    <p:sldId id="270" r:id="rId7"/>
    <p:sldId id="258" r:id="rId8"/>
    <p:sldId id="260" r:id="rId9"/>
    <p:sldId id="259" r:id="rId10"/>
    <p:sldId id="262" r:id="rId11"/>
    <p:sldId id="268" r:id="rId12"/>
    <p:sldId id="267" r:id="rId13"/>
    <p:sldId id="261" r:id="rId14"/>
    <p:sldId id="263" r:id="rId1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08/05/2019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08/05/2019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08/05/2019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08/05/2019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08/05/2019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08/05/2019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08/05/2019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08/05/2019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08/05/2019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08/05/2019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08/05/2019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08/05/2019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3C37-5B02-4DEB-AF42-4BECDE2E2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32396"/>
            <a:ext cx="9603275" cy="1610435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Sparks parks and recreation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9682E-099A-4517-B0F5-9D95784C2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704123"/>
            <a:ext cx="9603275" cy="2762222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Presentation by:  </a:t>
            </a:r>
          </a:p>
          <a:p>
            <a:pPr marL="0" indent="0" algn="ctr">
              <a:buNone/>
            </a:pPr>
            <a:r>
              <a:rPr lang="en-US" sz="2800" dirty="0"/>
              <a:t>Andrea </a:t>
            </a:r>
            <a:r>
              <a:rPr lang="en-US" sz="2800" dirty="0" err="1"/>
              <a:t>Tavener</a:t>
            </a:r>
            <a:r>
              <a:rPr lang="en-US" sz="2800" dirty="0"/>
              <a:t>, Sparks Parks and Recreation Commission Chair</a:t>
            </a:r>
          </a:p>
          <a:p>
            <a:pPr marL="0" indent="0" algn="ctr">
              <a:buNone/>
            </a:pPr>
            <a:r>
              <a:rPr lang="en-US" sz="2800" dirty="0"/>
              <a:t>Tracy Domingues, Parks and Recreation Director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484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A86A65A-2E2F-4000-A412-6585D8BF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496" y="729586"/>
            <a:ext cx="3933749" cy="90110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400" b="1" dirty="0"/>
              <a:t>Partners in parks and recreation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Placeholder 5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193009BE-F8FB-4036-885C-93EDA5EB72E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3198" r="3197" b="-2"/>
          <a:stretch/>
        </p:blipFill>
        <p:spPr>
          <a:xfrm>
            <a:off x="1271223" y="1116345"/>
            <a:ext cx="4825148" cy="38661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0F23E-76BF-4105-B9DA-0F7A1F0AB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71322" y="1906963"/>
            <a:ext cx="4024923" cy="394675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600" dirty="0"/>
              <a:t>Adopt-a-Park Program: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600" dirty="0"/>
              <a:t>68% of our parks are adopted by residents and businesses;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600" dirty="0"/>
              <a:t>Partners pick up garbage, report graffiti, clean planters and much more;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600" dirty="0"/>
              <a:t>Each group receives a sign of recognition in their park.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604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39CCEBD-64D1-4B06-8621-1F9BF8C30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826" y="953477"/>
            <a:ext cx="4009291" cy="106119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400" b="1" dirty="0"/>
              <a:t>Partners in parks and recreation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C437-6CB9-4D96-9472-8BD8E1724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1581" y="2015732"/>
            <a:ext cx="3526523" cy="345061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Eagle Scout projects improve the park system by: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Staining wooden playgrounds;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Rehabilitating horseshoe pits and more.</a:t>
            </a:r>
          </a:p>
          <a:p>
            <a:pPr marL="228600" lvl="1"/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Placeholder 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5A02800A-1D05-4E48-9185-D066CFB862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400" r="6065" b="-2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168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C634D-B58F-41C8-B640-13E434B45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95754"/>
            <a:ext cx="9603275" cy="658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/>
              <a:t>Partners in parks and recreation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F7FCC-893C-471F-80F1-2E1BA3BE0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775468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Various businesses support the Parks and Recreation Department through advertising and marketing efforts;</a:t>
            </a:r>
          </a:p>
          <a:p>
            <a:r>
              <a:rPr lang="en-US" sz="2800" dirty="0"/>
              <a:t>Local foundations provide grant funding;</a:t>
            </a:r>
          </a:p>
          <a:p>
            <a:r>
              <a:rPr lang="en-US" sz="2800" dirty="0"/>
              <a:t>Volunteers on boards and committees are great advocates; and</a:t>
            </a:r>
          </a:p>
          <a:p>
            <a:r>
              <a:rPr lang="en-US" sz="2800" dirty="0"/>
              <a:t>Every partner is acknowledged in the bi-annual Parks and Recreation Activity Guide and each July in the Reno Gazette Journal.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754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FD3596B-9E9A-41A1-95E8-15E549075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934" y="479619"/>
            <a:ext cx="4071815" cy="127576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br>
              <a:rPr lang="en-US" sz="2000" dirty="0"/>
            </a:br>
            <a:r>
              <a:rPr lang="en-US" sz="2700" b="1" dirty="0"/>
              <a:t>TREE PLANTING AT SHADOW MOUNTAIN sports complex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04CF6-B0E8-4602-826D-5012E1930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51581" y="2015732"/>
            <a:ext cx="3526523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Rotary Club of Sparks</a:t>
            </a:r>
          </a:p>
          <a:p>
            <a:r>
              <a:rPr lang="en-US" sz="2400" dirty="0"/>
              <a:t>Rotary Club of Sparks Centennial Sunrise</a:t>
            </a:r>
          </a:p>
          <a:p>
            <a:r>
              <a:rPr lang="en-US" sz="2400" dirty="0"/>
              <a:t>Replaced 45 trees, most of which were killed by the Western Bark Beatle</a:t>
            </a:r>
          </a:p>
          <a:p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 descr="A sign on the side of a road&#10;&#10;Description automatically generated">
            <a:extLst>
              <a:ext uri="{FF2B5EF4-FFF2-40B4-BE49-F238E27FC236}">
                <a16:creationId xmlns:a16="http://schemas.microsoft.com/office/drawing/2014/main" id="{436B27E2-419E-47CE-8BCB-9767D383AD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110506" y="1260081"/>
            <a:ext cx="4791039" cy="3593279"/>
          </a:xfrm>
        </p:spPr>
      </p:pic>
    </p:spTree>
    <p:extLst>
      <p:ext uri="{BB962C8B-B14F-4D97-AF65-F5344CB8AC3E}">
        <p14:creationId xmlns:p14="http://schemas.microsoft.com/office/powerpoint/2010/main" val="3126358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1708FC0-8E86-40A7-8C88-882571C9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28" y="867507"/>
            <a:ext cx="4048370" cy="106203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400" b="1" dirty="0"/>
              <a:t>THANK YOU FOR YOUR CONTINUED SUPPORT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83000EB-DBE3-4FF2-9C32-5913D1D866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11" r="16286"/>
          <a:stretch/>
        </p:blipFill>
        <p:spPr>
          <a:xfrm>
            <a:off x="1271223" y="1116345"/>
            <a:ext cx="4825148" cy="38661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830A2-0F0F-4E51-98E3-02C32A8F86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18029" y="2015732"/>
            <a:ext cx="3520368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-228600">
              <a:buFont typeface="Arial" panose="020B0604020202020204" pitchFamily="34" charset="0"/>
              <a:buChar char="•"/>
            </a:pPr>
            <a:r>
              <a:rPr lang="en-US" sz="2400" dirty="0"/>
              <a:t>QUESTIONS?</a:t>
            </a:r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953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4C36AA-013C-4261-8097-53E3BE7E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076" y="966890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PARKS AND RECREATION FY19 BUDGET AT A GLANCE </a:t>
            </a:r>
            <a:br>
              <a:rPr lang="en-US" sz="2400" b="1" dirty="0"/>
            </a:br>
            <a:r>
              <a:rPr lang="en-US" sz="2400" b="1" dirty="0"/>
              <a:t>(FUND 1221- AS OF 7/23/19)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CEE05D1-E6EC-4201-BE72-5557B4650E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7777866"/>
              </p:ext>
            </p:extLst>
          </p:nvPr>
        </p:nvGraphicFramePr>
        <p:xfrm>
          <a:off x="1461477" y="2016125"/>
          <a:ext cx="959387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936995870"/>
                    </a:ext>
                  </a:extLst>
                </a:gridCol>
                <a:gridCol w="2829169">
                  <a:extLst>
                    <a:ext uri="{9D8B030D-6E8A-4147-A177-3AD203B41FA5}">
                      <a16:colId xmlns:a16="http://schemas.microsoft.com/office/drawing/2014/main" val="3994573401"/>
                    </a:ext>
                  </a:extLst>
                </a:gridCol>
                <a:gridCol w="2766646">
                  <a:extLst>
                    <a:ext uri="{9D8B030D-6E8A-4147-A177-3AD203B41FA5}">
                      <a16:colId xmlns:a16="http://schemas.microsoft.com/office/drawing/2014/main" val="846921829"/>
                    </a:ext>
                  </a:extLst>
                </a:gridCol>
                <a:gridCol w="2474059">
                  <a:extLst>
                    <a:ext uri="{9D8B030D-6E8A-4147-A177-3AD203B41FA5}">
                      <a16:colId xmlns:a16="http://schemas.microsoft.com/office/drawing/2014/main" val="25718012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FY19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Budget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Actuals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Difference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07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Expenses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$4,256,083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$4,034,912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$221,171 under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620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Revenues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$2,818,555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$3,034,244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$215,689 over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802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Difference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($1,437,528) = </a:t>
                      </a:r>
                    </a:p>
                    <a:p>
                      <a:r>
                        <a:rPr lang="en-US" sz="2400" dirty="0"/>
                        <a:t>66% Cost Recovery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($1,000,668) = </a:t>
                      </a:r>
                    </a:p>
                    <a:p>
                      <a:r>
                        <a:rPr lang="en-US" sz="2400" dirty="0"/>
                        <a:t>75% Cost Recovery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253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3214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87B9112-B940-425B-94DB-1A68B7839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264" y="609600"/>
            <a:ext cx="4425721" cy="135465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400" b="1" dirty="0"/>
              <a:t>Parks and recreation FY19 revenue breakdown (Fund 1221)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65E60-B1DF-4CF6-8115-9A0F16F63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077" y="1940888"/>
            <a:ext cx="4321908" cy="3525458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Aquatics/Alf Sorensen Comm. Center $256,895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Adult Sports $305,391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Special Events $300,542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Youthwatch</a:t>
            </a:r>
            <a:r>
              <a:rPr lang="en-US" sz="2400" dirty="0"/>
              <a:t> $1,965,058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Marketing/Rentals/</a:t>
            </a:r>
            <a:r>
              <a:rPr lang="en-US" sz="2400" dirty="0" err="1"/>
              <a:t>Misc</a:t>
            </a:r>
            <a:r>
              <a:rPr lang="en-US" sz="2400" dirty="0"/>
              <a:t> $206,358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Placeholder 5">
            <a:extLst>
              <a:ext uri="{FF2B5EF4-FFF2-40B4-BE49-F238E27FC236}">
                <a16:creationId xmlns:a16="http://schemas.microsoft.com/office/drawing/2014/main" id="{9EED777D-4E2E-402B-9B70-728D1245A5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6465" b="-2"/>
          <a:stretch/>
        </p:blipFill>
        <p:spPr>
          <a:xfrm rot="10800000">
            <a:off x="6093926" y="1116345"/>
            <a:ext cx="4821551" cy="38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43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1A2B627-4142-4D51-BB09-96F7DBBC8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68" y="664308"/>
            <a:ext cx="4609634" cy="11237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400" b="1" dirty="0"/>
              <a:t>Parks and recreation Accomplishments in FY19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8D17E-7F26-4C19-AA30-D792611C0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4" y="1789086"/>
            <a:ext cx="4892431" cy="3697314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Recreation, Administration &amp; Events had a 75% cost recovery rate;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Golden Eagle had a $24.4 million economic impact to the Truckee Meadows;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15</a:t>
            </a:r>
            <a:r>
              <a:rPr lang="en-US" sz="2400" baseline="30000" dirty="0"/>
              <a:t>th</a:t>
            </a:r>
            <a:r>
              <a:rPr lang="en-US" sz="2400" dirty="0"/>
              <a:t> Annual Mayor’s Cup Golf Tournament raised $15,000 for the Youth Scholarship Fund – the highest contribution to date.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Placeholder 6" descr="A person holding a tennis racket&#10;&#10;Description automatically generated">
            <a:extLst>
              <a:ext uri="{FF2B5EF4-FFF2-40B4-BE49-F238E27FC236}">
                <a16:creationId xmlns:a16="http://schemas.microsoft.com/office/drawing/2014/main" id="{8AD2EF04-D584-4A23-BDF1-CD2FB8F0DAC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6467" r="-2" b="-2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275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DDE0E8C-5348-4686-BD4A-F6B71A64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38" y="729587"/>
            <a:ext cx="4267200" cy="11241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/>
              <a:t>Parks and recreation Accomplishments IN fy19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n empty park bench next to a tree&#10;&#10;Description automatically generated">
            <a:extLst>
              <a:ext uri="{FF2B5EF4-FFF2-40B4-BE49-F238E27FC236}">
                <a16:creationId xmlns:a16="http://schemas.microsoft.com/office/drawing/2014/main" id="{1E48BF6B-2F91-4133-AD8B-DA530493B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5" r="4296" b="3"/>
          <a:stretch/>
        </p:blipFill>
        <p:spPr>
          <a:xfrm>
            <a:off x="1271223" y="1116345"/>
            <a:ext cx="4825148" cy="38661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F436B-60B2-409C-A394-DEC518522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029" y="2015732"/>
            <a:ext cx="3520368" cy="3615527"/>
          </a:xfrm>
        </p:spPr>
        <p:txBody>
          <a:bodyPr>
            <a:normAutofit/>
          </a:bodyPr>
          <a:lstStyle/>
          <a:p>
            <a:r>
              <a:rPr lang="en-US" sz="2400" dirty="0"/>
              <a:t>Reinstatement of Park Naming Sub-Committee</a:t>
            </a:r>
          </a:p>
          <a:p>
            <a:r>
              <a:rPr lang="en-US" sz="2400" dirty="0"/>
              <a:t>Named 2 future parks;</a:t>
            </a:r>
          </a:p>
          <a:p>
            <a:r>
              <a:rPr lang="en-US" sz="2400" dirty="0"/>
              <a:t>Passage of smoke/vape free parks in Sparks (June 2018), Reno and Washoe County;</a:t>
            </a:r>
          </a:p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298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36F862-9908-4E50-878A-D7D4A177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582" y="729586"/>
            <a:ext cx="4183781" cy="112416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400" b="1" dirty="0"/>
              <a:t>Parks and recreation Accomplishments IN FY19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37DA4-D95D-4A36-9740-0E176F2AA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1581" y="2015732"/>
            <a:ext cx="3526523" cy="345061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Received $50,000 grant from National Endowment for the Arts for public arts overlay plan for Victorian Square;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400" dirty="0"/>
              <a:t>New events: Lantern Festival, Tweed Ride and </a:t>
            </a:r>
            <a:r>
              <a:rPr lang="en-US" sz="2400" dirty="0" err="1"/>
              <a:t>Tintabulations</a:t>
            </a:r>
            <a:r>
              <a:rPr lang="en-US" sz="2400" dirty="0"/>
              <a:t> Concert.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Placeholder 36" descr="A vase of flowers on a table&#10;&#10;Description automatically generated">
            <a:extLst>
              <a:ext uri="{FF2B5EF4-FFF2-40B4-BE49-F238E27FC236}">
                <a16:creationId xmlns:a16="http://schemas.microsoft.com/office/drawing/2014/main" id="{7139896A-C3B5-4B5B-80DC-7D59C222F3B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9911" r="19911"/>
          <a:stretch>
            <a:fillRect/>
          </a:stretch>
        </p:blipFill>
        <p:spPr>
          <a:xfrm rot="5400000">
            <a:off x="6572250" y="646113"/>
            <a:ext cx="3867150" cy="4819650"/>
          </a:xfrm>
        </p:spPr>
      </p:pic>
    </p:spTree>
    <p:extLst>
      <p:ext uri="{BB962C8B-B14F-4D97-AF65-F5344CB8AC3E}">
        <p14:creationId xmlns:p14="http://schemas.microsoft.com/office/powerpoint/2010/main" val="1599728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EA869E1-F851-4A52-92F5-77E592B76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83AD55-8296-44BD-8E14-DD2DDBC35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BF46B26-15FC-4C5A-94FA-AE9ED64B5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ADF1045-FC61-45F9-B214-2286C9675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F8DC7E2-86AD-4AC2-9EC1-7E8B72572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DE2C290-3677-4DE0-AE6D-2B4DB5FBC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35237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23366DA-B6AE-446E-8910-BC58C81AF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062" y="922215"/>
            <a:ext cx="3696676" cy="93153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2700" b="1" dirty="0"/>
              <a:t>Sparks Marina Park Improvements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9D032D-E82B-4E2A-B0B8-325C49D6E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EBC1CC2-1BA6-4065-9273-4C465092F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1385" y="2015732"/>
            <a:ext cx="3937560" cy="3615536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9600" dirty="0"/>
              <a:t>Designated swimming area: </a:t>
            </a:r>
          </a:p>
          <a:p>
            <a:pPr lvl="1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9600" dirty="0"/>
              <a:t>Reduced in size;</a:t>
            </a:r>
          </a:p>
          <a:p>
            <a:pPr lvl="1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9600" dirty="0"/>
              <a:t>Logs replaced with life line rope and vertical buoys providing less opportunity for birds to perch; and</a:t>
            </a:r>
          </a:p>
          <a:p>
            <a:pPr lvl="1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9600" dirty="0"/>
              <a:t>Sand (400 tons, $24,500).</a:t>
            </a:r>
          </a:p>
          <a:p>
            <a:pPr lvl="1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9600" dirty="0"/>
              <a:t>Positive feedback from park users.</a:t>
            </a:r>
          </a:p>
          <a:p>
            <a:pPr marL="0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0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0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0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0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0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100" dirty="0"/>
          </a:p>
          <a:p>
            <a:pPr>
              <a:lnSpc>
                <a:spcPct val="110000"/>
              </a:lnSpc>
            </a:pPr>
            <a:r>
              <a:rPr lang="en-US" sz="1100" dirty="0"/>
              <a:t>					      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C60AE24-4C38-46BB-88CB-780ACDCEC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13" name="Rectangle 30">
              <a:extLst>
                <a:ext uri="{FF2B5EF4-FFF2-40B4-BE49-F238E27FC236}">
                  <a16:creationId xmlns:a16="http://schemas.microsoft.com/office/drawing/2014/main" id="{B86297A6-69FE-430E-A97F-2116D5BDD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5C8F35E-39E0-4068-926A-1F3CAAB21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080DEC52-BEE2-46CC-8C33-6BC9AC9D6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8" y="977099"/>
            <a:ext cx="5123274" cy="4138331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wimming in a body of water&#10;&#10;Description automatically generated">
            <a:extLst>
              <a:ext uri="{FF2B5EF4-FFF2-40B4-BE49-F238E27FC236}">
                <a16:creationId xmlns:a16="http://schemas.microsoft.com/office/drawing/2014/main" id="{3E3FC069-836C-4069-B560-D9D56EF9E8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0" r="1480" b="2"/>
          <a:stretch/>
        </p:blipFill>
        <p:spPr>
          <a:xfrm>
            <a:off x="6094411" y="1411332"/>
            <a:ext cx="2328669" cy="3275136"/>
          </a:xfrm>
          <a:prstGeom prst="rect">
            <a:avLst/>
          </a:prstGeom>
        </p:spPr>
      </p:pic>
      <p:pic>
        <p:nvPicPr>
          <p:cNvPr id="10" name="Picture 9" descr="A picture containing tree&#10;&#10;Description automatically generated">
            <a:extLst>
              <a:ext uri="{FF2B5EF4-FFF2-40B4-BE49-F238E27FC236}">
                <a16:creationId xmlns:a16="http://schemas.microsoft.com/office/drawing/2014/main" id="{C5ED1951-CED5-4DEB-8032-A7280B4736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99" r="2" b="2"/>
          <a:stretch/>
        </p:blipFill>
        <p:spPr>
          <a:xfrm rot="5400000">
            <a:off x="8113555" y="1884564"/>
            <a:ext cx="3275172" cy="23286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178FA5-FA3E-4DBE-8027-71F02853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5459349-FF0B-4F65-B63C-876E8035C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48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F38CBB2-04B5-4ED2-92CA-ABA779049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ECE436-E5C5-4600-9DAE-6A66A788E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AD83D95-FFB3-455B-8596-9BBB3015D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524" y="804519"/>
            <a:ext cx="5875603" cy="1049235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/>
              <a:t>PAH RAH TENNIS COURT RESURFACING</a:t>
            </a:r>
            <a:br>
              <a:rPr lang="en-US" sz="2400" b="1" dirty="0"/>
            </a:br>
            <a:r>
              <a:rPr lang="en-US" sz="2400" b="1" dirty="0"/>
              <a:t>Courts reopened June 13</a:t>
            </a:r>
            <a:r>
              <a:rPr lang="en-US" sz="2400" b="1" baseline="30000" dirty="0"/>
              <a:t>th</a:t>
            </a:r>
            <a:endParaRPr lang="en-US" sz="24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1BF76C-52E4-494B-86F2-4CBAC20E3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D7B64E-752E-4AE0-A5C7-8DF5FF204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550357" cy="3830176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PROBOUNCE TENNIS COURT SYSTEM</a:t>
            </a:r>
          </a:p>
          <a:p>
            <a:pPr lvl="1"/>
            <a:r>
              <a:rPr lang="en-US" sz="2800" b="1" dirty="0"/>
              <a:t>Cost $107,829 ($7.49 per </a:t>
            </a:r>
            <a:r>
              <a:rPr lang="en-US" sz="2800" b="1" dirty="0" err="1"/>
              <a:t>sq</a:t>
            </a:r>
            <a:r>
              <a:rPr lang="en-US" sz="2800" b="1" dirty="0"/>
              <a:t> ft);</a:t>
            </a:r>
          </a:p>
          <a:p>
            <a:pPr lvl="1"/>
            <a:r>
              <a:rPr lang="en-US" sz="2800" dirty="0"/>
              <a:t>Synthetic fibers with sand infill and </a:t>
            </a:r>
            <a:r>
              <a:rPr lang="en-US" sz="2800" dirty="0" err="1"/>
              <a:t>polyseal</a:t>
            </a:r>
            <a:r>
              <a:rPr lang="en-US" sz="2800" dirty="0"/>
              <a:t> resin binder;</a:t>
            </a:r>
          </a:p>
          <a:p>
            <a:pPr lvl="1"/>
            <a:r>
              <a:rPr lang="en-US" sz="2800" dirty="0"/>
              <a:t>Floats on top of existing asphalt surface; and</a:t>
            </a:r>
          </a:p>
          <a:p>
            <a:pPr lvl="1"/>
            <a:r>
              <a:rPr lang="en-US" sz="2800" dirty="0"/>
              <a:t>Future cracks in the asphalt won’t reflect through the PROBOUNCE surface.</a:t>
            </a:r>
          </a:p>
          <a:p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0703AE-95DE-4C43-8272-BB33A5AD4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F4B413-F360-4A9A-8F55-79C396170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129C2B7-6BA1-4DC0-8ED1-044AFBE47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Content Placeholder 4" descr="A picture containing outdoor, tree, sport, road&#10;&#10;Description automatically generated">
            <a:extLst>
              <a:ext uri="{FF2B5EF4-FFF2-40B4-BE49-F238E27FC236}">
                <a16:creationId xmlns:a16="http://schemas.microsoft.com/office/drawing/2014/main" id="{5E7F58AE-893B-4CAE-9F6D-25DB58B79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1842"/>
          <a:stretch/>
        </p:blipFill>
        <p:spPr>
          <a:xfrm>
            <a:off x="8116373" y="1116344"/>
            <a:ext cx="2799103" cy="1850789"/>
          </a:xfrm>
          <a:prstGeom prst="rect">
            <a:avLst/>
          </a:prstGeom>
        </p:spPr>
      </p:pic>
      <p:pic>
        <p:nvPicPr>
          <p:cNvPr id="7" name="Picture 6" descr="A close up of a tennis court&#10;&#10;Description automatically generated">
            <a:extLst>
              <a:ext uri="{FF2B5EF4-FFF2-40B4-BE49-F238E27FC236}">
                <a16:creationId xmlns:a16="http://schemas.microsoft.com/office/drawing/2014/main" id="{4FC96D80-8CA7-4345-94DB-2A62E992B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1842"/>
          <a:stretch/>
        </p:blipFill>
        <p:spPr>
          <a:xfrm>
            <a:off x="8116373" y="3131726"/>
            <a:ext cx="2799103" cy="18507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24E7C2-F39B-4280-9B81-F15BBD93C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381DAA9-C4BA-4BB3-8F4B-3BC4B43EB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935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A362F-7EFB-4F0B-9D08-EF65C82B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48862"/>
            <a:ext cx="9603275" cy="70489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Parks and recreation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5F4B3-17BD-4DFD-B4FD-668D2B5AA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7970" y="2015732"/>
            <a:ext cx="8432800" cy="3798914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Difficult to recruit, train and retain staff to meet program demand.  As a result, enrollments are capped and wait lists are maintained;</a:t>
            </a:r>
          </a:p>
          <a:p>
            <a:r>
              <a:rPr lang="en-US" sz="2400" dirty="0"/>
              <a:t>Inability to serve the increase in population due to limited resources, staff and facilities. </a:t>
            </a:r>
          </a:p>
          <a:p>
            <a:r>
              <a:rPr lang="en-US" sz="2400" dirty="0"/>
              <a:t>Park Maintenance utilizes contract labor &amp; Sheriff’s work crews to maintain the park system. Without the extra help, the work simply could not get done with staff alone. </a:t>
            </a:r>
          </a:p>
          <a:p>
            <a:pPr lvl="1"/>
            <a:r>
              <a:rPr lang="en-US" sz="2200" dirty="0"/>
              <a:t>Two new parks to be built </a:t>
            </a:r>
            <a:r>
              <a:rPr lang="en-US" sz="2200"/>
              <a:t>in FY20 </a:t>
            </a:r>
            <a:r>
              <a:rPr lang="en-US" sz="2200" dirty="0"/>
              <a:t>with more on the way.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1713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572</Words>
  <Application>Microsoft Office PowerPoint</Application>
  <PresentationFormat>Widescreen</PresentationFormat>
  <Paragraphs>85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Gill Sans MT</vt:lpstr>
      <vt:lpstr>Gallery</vt:lpstr>
      <vt:lpstr>Sparks parks and recreation department</vt:lpstr>
      <vt:lpstr>PARKS AND RECREATION FY19 BUDGET AT A GLANCE  (FUND 1221- AS OF 7/23/19)</vt:lpstr>
      <vt:lpstr>Parks and recreation FY19 revenue breakdown (Fund 1221)</vt:lpstr>
      <vt:lpstr>Parks and recreation Accomplishments in FY19</vt:lpstr>
      <vt:lpstr>Parks and recreation Accomplishments IN fy19</vt:lpstr>
      <vt:lpstr>Parks and recreation Accomplishments IN FY19</vt:lpstr>
      <vt:lpstr>Sparks Marina Park Improvements </vt:lpstr>
      <vt:lpstr>PAH RAH TENNIS COURT RESURFACING Courts reopened June 13th</vt:lpstr>
      <vt:lpstr>Parks and recreation challenges</vt:lpstr>
      <vt:lpstr>Partners in parks and recreation</vt:lpstr>
      <vt:lpstr>Partners in parks and recreation</vt:lpstr>
      <vt:lpstr>Partners in parks and recreation </vt:lpstr>
      <vt:lpstr> TREE PLANTING AT SHADOW MOUNTAIN sports complex</vt:lpstr>
      <vt:lpstr>THANK YOU FOR YOUR CONTINUED SUPPORT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Sparks parks and recreation department</dc:title>
  <dc:creator>Tracy Domingues</dc:creator>
  <cp:lastModifiedBy>Torres, Julie</cp:lastModifiedBy>
  <cp:revision>26</cp:revision>
  <cp:lastPrinted>2019-07-02T23:02:31Z</cp:lastPrinted>
  <dcterms:created xsi:type="dcterms:W3CDTF">2019-07-02T16:47:04Z</dcterms:created>
  <dcterms:modified xsi:type="dcterms:W3CDTF">2019-08-05T17:26:26Z</dcterms:modified>
</cp:coreProperties>
</file>